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sldIdLst>
    <p:sldId id="294" r:id="rId2"/>
    <p:sldId id="258" r:id="rId3"/>
    <p:sldId id="259" r:id="rId4"/>
    <p:sldId id="283" r:id="rId5"/>
    <p:sldId id="279" r:id="rId6"/>
    <p:sldId id="281" r:id="rId7"/>
    <p:sldId id="282" r:id="rId8"/>
    <p:sldId id="284" r:id="rId9"/>
    <p:sldId id="285" r:id="rId10"/>
    <p:sldId id="260" r:id="rId11"/>
    <p:sldId id="272" r:id="rId12"/>
    <p:sldId id="273" r:id="rId13"/>
    <p:sldId id="286" r:id="rId14"/>
    <p:sldId id="293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inimized">
    <p:restoredLeft sz="0" autoAdjust="0"/>
    <p:restoredTop sz="79312" autoAdjust="0"/>
  </p:normalViewPr>
  <p:slideViewPr>
    <p:cSldViewPr snapToGrid="0">
      <p:cViewPr varScale="1">
        <p:scale>
          <a:sx n="77" d="100"/>
          <a:sy n="77" d="100"/>
        </p:scale>
        <p:origin x="1387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jpeg>
</file>

<file path=ppt/media/image4.png>
</file>

<file path=ppt/media/image5.svg>
</file>

<file path=ppt/media/image6.png>
</file>

<file path=ppt/media/image7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C22E7C-05FA-4B07-9A3E-26967016A603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D85EB0-CA0C-4149-A730-6931A131D0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4133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p05</a:t>
            </a:r>
          </a:p>
          <a:p>
            <a:r>
              <a:rPr lang="en-US" dirty="0"/>
              <a:t>a-box-light.html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D85EB0-CA0C-4149-A730-6931A131D09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1055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Scene – set up area/space for rendering, cameras, lights</a:t>
            </a:r>
          </a:p>
          <a:p>
            <a:r>
              <a:rPr lang="en-US">
                <a:cs typeface="Calibri"/>
              </a:rPr>
              <a:t>Camera – defines what we are viewing</a:t>
            </a:r>
          </a:p>
          <a:p>
            <a:r>
              <a:rPr lang="en-US">
                <a:cs typeface="Calibri"/>
              </a:rPr>
              <a:t>Render – build an image from a model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27335E-705A-4B06-B28B-6B898F5DB9BB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1618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F3E416D2-D994-4F7A-8F62-B28B11BE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38" name="Picture 37" descr="A colorful squares and lines&#10;&#10;Description automatically generated">
            <a:extLst>
              <a:ext uri="{FF2B5EF4-FFF2-40B4-BE49-F238E27FC236}">
                <a16:creationId xmlns:a16="http://schemas.microsoft.com/office/drawing/2014/main" id="{F19E26CD-2E53-0914-FE6B-3EE538E80F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475" r="-1" b="-1"/>
          <a:stretch/>
        </p:blipFill>
        <p:spPr>
          <a:xfrm>
            <a:off x="1524" y="10"/>
            <a:ext cx="12188952" cy="6857990"/>
          </a:xfrm>
          <a:prstGeom prst="rect">
            <a:avLst/>
          </a:prstGeom>
        </p:spPr>
      </p:pic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FB27C166-470E-467E-9E9E-E235EEF3C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824691" y="0"/>
            <a:ext cx="7365784" cy="6858000"/>
          </a:xfrm>
          <a:custGeom>
            <a:avLst/>
            <a:gdLst>
              <a:gd name="connsiteX0" fmla="*/ 5742761 w 7365784"/>
              <a:gd name="connsiteY0" fmla="*/ 0 h 6858000"/>
              <a:gd name="connsiteX1" fmla="*/ 3076369 w 7365784"/>
              <a:gd name="connsiteY1" fmla="*/ 0 h 6858000"/>
              <a:gd name="connsiteX2" fmla="*/ 1949196 w 7365784"/>
              <a:gd name="connsiteY2" fmla="*/ 0 h 6858000"/>
              <a:gd name="connsiteX3" fmla="*/ 1583228 w 7365784"/>
              <a:gd name="connsiteY3" fmla="*/ 0 h 6858000"/>
              <a:gd name="connsiteX4" fmla="*/ 1457787 w 7365784"/>
              <a:gd name="connsiteY4" fmla="*/ 0 h 6858000"/>
              <a:gd name="connsiteX5" fmla="*/ 1445578 w 7365784"/>
              <a:gd name="connsiteY5" fmla="*/ 0 h 6858000"/>
              <a:gd name="connsiteX6" fmla="*/ 571708 w 7365784"/>
              <a:gd name="connsiteY6" fmla="*/ 0 h 6858000"/>
              <a:gd name="connsiteX7" fmla="*/ 237757 w 7365784"/>
              <a:gd name="connsiteY7" fmla="*/ 0 h 6858000"/>
              <a:gd name="connsiteX8" fmla="*/ 205161 w 7365784"/>
              <a:gd name="connsiteY8" fmla="*/ 0 h 6858000"/>
              <a:gd name="connsiteX9" fmla="*/ 0 w 7365784"/>
              <a:gd name="connsiteY9" fmla="*/ 0 h 6858000"/>
              <a:gd name="connsiteX10" fmla="*/ 0 w 7365784"/>
              <a:gd name="connsiteY10" fmla="*/ 6858000 h 6858000"/>
              <a:gd name="connsiteX11" fmla="*/ 205161 w 7365784"/>
              <a:gd name="connsiteY11" fmla="*/ 6858000 h 6858000"/>
              <a:gd name="connsiteX12" fmla="*/ 237757 w 7365784"/>
              <a:gd name="connsiteY12" fmla="*/ 6858000 h 6858000"/>
              <a:gd name="connsiteX13" fmla="*/ 571708 w 7365784"/>
              <a:gd name="connsiteY13" fmla="*/ 6858000 h 6858000"/>
              <a:gd name="connsiteX14" fmla="*/ 1274834 w 7365784"/>
              <a:gd name="connsiteY14" fmla="*/ 6858000 h 6858000"/>
              <a:gd name="connsiteX15" fmla="*/ 1445578 w 7365784"/>
              <a:gd name="connsiteY15" fmla="*/ 6858000 h 6858000"/>
              <a:gd name="connsiteX16" fmla="*/ 1457787 w 7365784"/>
              <a:gd name="connsiteY16" fmla="*/ 6858000 h 6858000"/>
              <a:gd name="connsiteX17" fmla="*/ 1949196 w 7365784"/>
              <a:gd name="connsiteY17" fmla="*/ 6858000 h 6858000"/>
              <a:gd name="connsiteX18" fmla="*/ 3076369 w 7365784"/>
              <a:gd name="connsiteY18" fmla="*/ 6858000 h 6858000"/>
              <a:gd name="connsiteX19" fmla="*/ 4863030 w 7365784"/>
              <a:gd name="connsiteY19" fmla="*/ 6858000 h 6858000"/>
              <a:gd name="connsiteX20" fmla="*/ 4974786 w 7365784"/>
              <a:gd name="connsiteY20" fmla="*/ 6780599 h 6858000"/>
              <a:gd name="connsiteX21" fmla="*/ 5491434 w 7365784"/>
              <a:gd name="connsiteY21" fmla="*/ 6374814 h 6858000"/>
              <a:gd name="connsiteX22" fmla="*/ 7365784 w 7365784"/>
              <a:gd name="connsiteY22" fmla="*/ 3621656 h 6858000"/>
              <a:gd name="connsiteX23" fmla="*/ 5764885 w 7365784"/>
              <a:gd name="connsiteY23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7365784" h="6858000">
                <a:moveTo>
                  <a:pt x="5742761" y="0"/>
                </a:moveTo>
                <a:lnTo>
                  <a:pt x="3076369" y="0"/>
                </a:lnTo>
                <a:lnTo>
                  <a:pt x="1949196" y="0"/>
                </a:lnTo>
                <a:lnTo>
                  <a:pt x="1583228" y="0"/>
                </a:lnTo>
                <a:lnTo>
                  <a:pt x="1457787" y="0"/>
                </a:lnTo>
                <a:lnTo>
                  <a:pt x="1445578" y="0"/>
                </a:lnTo>
                <a:lnTo>
                  <a:pt x="571708" y="0"/>
                </a:lnTo>
                <a:lnTo>
                  <a:pt x="237757" y="0"/>
                </a:lnTo>
                <a:lnTo>
                  <a:pt x="205161" y="0"/>
                </a:lnTo>
                <a:lnTo>
                  <a:pt x="0" y="0"/>
                </a:lnTo>
                <a:lnTo>
                  <a:pt x="0" y="6858000"/>
                </a:lnTo>
                <a:lnTo>
                  <a:pt x="205161" y="6858000"/>
                </a:lnTo>
                <a:lnTo>
                  <a:pt x="237757" y="6858000"/>
                </a:lnTo>
                <a:lnTo>
                  <a:pt x="571708" y="6858000"/>
                </a:lnTo>
                <a:lnTo>
                  <a:pt x="1274834" y="6858000"/>
                </a:lnTo>
                <a:lnTo>
                  <a:pt x="1445578" y="6858000"/>
                </a:lnTo>
                <a:lnTo>
                  <a:pt x="1457787" y="6858000"/>
                </a:lnTo>
                <a:lnTo>
                  <a:pt x="1949196" y="6858000"/>
                </a:lnTo>
                <a:lnTo>
                  <a:pt x="3076369" y="6858000"/>
                </a:lnTo>
                <a:lnTo>
                  <a:pt x="4863030" y="6858000"/>
                </a:lnTo>
                <a:lnTo>
                  <a:pt x="4974786" y="6780599"/>
                </a:lnTo>
                <a:cubicBezTo>
                  <a:pt x="5148604" y="6653108"/>
                  <a:pt x="5319231" y="6515397"/>
                  <a:pt x="5491434" y="6374814"/>
                </a:cubicBezTo>
                <a:cubicBezTo>
                  <a:pt x="6437059" y="5602839"/>
                  <a:pt x="7365784" y="4969131"/>
                  <a:pt x="7365784" y="3621656"/>
                </a:cubicBezTo>
                <a:cubicBezTo>
                  <a:pt x="7365784" y="2093192"/>
                  <a:pt x="6792048" y="754641"/>
                  <a:pt x="5764885" y="14997"/>
                </a:cubicBezTo>
                <a:close/>
              </a:path>
            </a:pathLst>
          </a:cu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673636C8-1392-483A-8A7A-CA259E806C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983671" y="0"/>
            <a:ext cx="7208329" cy="6858000"/>
          </a:xfrm>
          <a:custGeom>
            <a:avLst/>
            <a:gdLst>
              <a:gd name="connsiteX0" fmla="*/ 5585306 w 7208329"/>
              <a:gd name="connsiteY0" fmla="*/ 0 h 6858000"/>
              <a:gd name="connsiteX1" fmla="*/ 2918914 w 7208329"/>
              <a:gd name="connsiteY1" fmla="*/ 0 h 6858000"/>
              <a:gd name="connsiteX2" fmla="*/ 1592911 w 7208329"/>
              <a:gd name="connsiteY2" fmla="*/ 0 h 6858000"/>
              <a:gd name="connsiteX3" fmla="*/ 1425773 w 7208329"/>
              <a:gd name="connsiteY3" fmla="*/ 0 h 6858000"/>
              <a:gd name="connsiteX4" fmla="*/ 1300332 w 7208329"/>
              <a:gd name="connsiteY4" fmla="*/ 0 h 6858000"/>
              <a:gd name="connsiteX5" fmla="*/ 1288123 w 7208329"/>
              <a:gd name="connsiteY5" fmla="*/ 0 h 6858000"/>
              <a:gd name="connsiteX6" fmla="*/ 414253 w 7208329"/>
              <a:gd name="connsiteY6" fmla="*/ 0 h 6858000"/>
              <a:gd name="connsiteX7" fmla="*/ 80302 w 7208329"/>
              <a:gd name="connsiteY7" fmla="*/ 0 h 6858000"/>
              <a:gd name="connsiteX8" fmla="*/ 47706 w 7208329"/>
              <a:gd name="connsiteY8" fmla="*/ 0 h 6858000"/>
              <a:gd name="connsiteX9" fmla="*/ 0 w 7208329"/>
              <a:gd name="connsiteY9" fmla="*/ 0 h 6858000"/>
              <a:gd name="connsiteX10" fmla="*/ 0 w 7208329"/>
              <a:gd name="connsiteY10" fmla="*/ 6858000 h 6858000"/>
              <a:gd name="connsiteX11" fmla="*/ 47706 w 7208329"/>
              <a:gd name="connsiteY11" fmla="*/ 6858000 h 6858000"/>
              <a:gd name="connsiteX12" fmla="*/ 80302 w 7208329"/>
              <a:gd name="connsiteY12" fmla="*/ 6858000 h 6858000"/>
              <a:gd name="connsiteX13" fmla="*/ 414253 w 7208329"/>
              <a:gd name="connsiteY13" fmla="*/ 6858000 h 6858000"/>
              <a:gd name="connsiteX14" fmla="*/ 1117379 w 7208329"/>
              <a:gd name="connsiteY14" fmla="*/ 6858000 h 6858000"/>
              <a:gd name="connsiteX15" fmla="*/ 1288123 w 7208329"/>
              <a:gd name="connsiteY15" fmla="*/ 6858000 h 6858000"/>
              <a:gd name="connsiteX16" fmla="*/ 1300332 w 7208329"/>
              <a:gd name="connsiteY16" fmla="*/ 6858000 h 6858000"/>
              <a:gd name="connsiteX17" fmla="*/ 1592911 w 7208329"/>
              <a:gd name="connsiteY17" fmla="*/ 6858000 h 6858000"/>
              <a:gd name="connsiteX18" fmla="*/ 2918914 w 7208329"/>
              <a:gd name="connsiteY18" fmla="*/ 6858000 h 6858000"/>
              <a:gd name="connsiteX19" fmla="*/ 4705575 w 7208329"/>
              <a:gd name="connsiteY19" fmla="*/ 6858000 h 6858000"/>
              <a:gd name="connsiteX20" fmla="*/ 4817331 w 7208329"/>
              <a:gd name="connsiteY20" fmla="*/ 6780599 h 6858000"/>
              <a:gd name="connsiteX21" fmla="*/ 5333979 w 7208329"/>
              <a:gd name="connsiteY21" fmla="*/ 6374814 h 6858000"/>
              <a:gd name="connsiteX22" fmla="*/ 7208329 w 7208329"/>
              <a:gd name="connsiteY22" fmla="*/ 3621656 h 6858000"/>
              <a:gd name="connsiteX23" fmla="*/ 5607430 w 7208329"/>
              <a:gd name="connsiteY23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7208329" h="6858000">
                <a:moveTo>
                  <a:pt x="5585306" y="0"/>
                </a:moveTo>
                <a:lnTo>
                  <a:pt x="2918914" y="0"/>
                </a:lnTo>
                <a:lnTo>
                  <a:pt x="1592911" y="0"/>
                </a:lnTo>
                <a:lnTo>
                  <a:pt x="1425773" y="0"/>
                </a:lnTo>
                <a:lnTo>
                  <a:pt x="1300332" y="0"/>
                </a:lnTo>
                <a:lnTo>
                  <a:pt x="1288123" y="0"/>
                </a:lnTo>
                <a:lnTo>
                  <a:pt x="414253" y="0"/>
                </a:lnTo>
                <a:lnTo>
                  <a:pt x="80302" y="0"/>
                </a:lnTo>
                <a:lnTo>
                  <a:pt x="47706" y="0"/>
                </a:lnTo>
                <a:lnTo>
                  <a:pt x="0" y="0"/>
                </a:lnTo>
                <a:lnTo>
                  <a:pt x="0" y="6858000"/>
                </a:lnTo>
                <a:lnTo>
                  <a:pt x="47706" y="6858000"/>
                </a:lnTo>
                <a:lnTo>
                  <a:pt x="80302" y="6858000"/>
                </a:lnTo>
                <a:lnTo>
                  <a:pt x="414253" y="6858000"/>
                </a:lnTo>
                <a:lnTo>
                  <a:pt x="1117379" y="6858000"/>
                </a:lnTo>
                <a:lnTo>
                  <a:pt x="1288123" y="6858000"/>
                </a:lnTo>
                <a:lnTo>
                  <a:pt x="1300332" y="6858000"/>
                </a:lnTo>
                <a:lnTo>
                  <a:pt x="1592911" y="6858000"/>
                </a:lnTo>
                <a:lnTo>
                  <a:pt x="2918914" y="6858000"/>
                </a:lnTo>
                <a:lnTo>
                  <a:pt x="4705575" y="6858000"/>
                </a:lnTo>
                <a:lnTo>
                  <a:pt x="4817331" y="6780599"/>
                </a:lnTo>
                <a:cubicBezTo>
                  <a:pt x="4991149" y="6653108"/>
                  <a:pt x="5161776" y="6515397"/>
                  <a:pt x="5333979" y="6374814"/>
                </a:cubicBezTo>
                <a:cubicBezTo>
                  <a:pt x="6279604" y="5602839"/>
                  <a:pt x="7208329" y="4969131"/>
                  <a:pt x="7208329" y="3621656"/>
                </a:cubicBezTo>
                <a:cubicBezTo>
                  <a:pt x="7208329" y="2093192"/>
                  <a:pt x="6634593" y="754641"/>
                  <a:pt x="5607430" y="14997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7539A79B-DFBA-4781-B0DE-4044B07226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611396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70897" y="1346268"/>
            <a:ext cx="5568285" cy="2809475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ea typeface="Calibri Light"/>
                <a:cs typeface="Calibri Light"/>
              </a:rPr>
              <a:t>AR/VR Workshop</a:t>
            </a:r>
            <a:br>
              <a:rPr lang="en-US" dirty="0">
                <a:ea typeface="Calibri Light"/>
                <a:cs typeface="Calibri Light"/>
              </a:rPr>
            </a:br>
            <a:r>
              <a:rPr lang="en-US" b="1" dirty="0">
                <a:latin typeface="Calibri"/>
                <a:ea typeface="Calibri"/>
                <a:cs typeface="Calibri"/>
              </a:rPr>
              <a:t>Cameras and lights</a:t>
            </a:r>
            <a:endParaRPr lang="en-US" dirty="0">
              <a:ea typeface="Calibri Light"/>
              <a:cs typeface="Calibri Ligh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969341" y="4251279"/>
            <a:ext cx="5569714" cy="1037228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dirty="0">
                <a:solidFill>
                  <a:srgbClr val="0070C0"/>
                </a:solidFill>
                <a:ea typeface="Calibri"/>
                <a:cs typeface="Calibri"/>
              </a:rPr>
              <a:t>Phillip G. Bradford</a:t>
            </a:r>
          </a:p>
          <a:p>
            <a:pPr algn="l"/>
            <a:r>
              <a:rPr lang="en-US" dirty="0">
                <a:solidFill>
                  <a:srgbClr val="0070C0"/>
                </a:solidFill>
                <a:ea typeface="Calibri"/>
                <a:cs typeface="Calibri"/>
              </a:rPr>
              <a:t>University of Connecticut</a:t>
            </a:r>
            <a:endParaRPr 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796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D9B9E-CB44-8A5E-157C-29084C0A1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Perspective Camera</a:t>
            </a:r>
            <a:endParaRPr lang="en-US" err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FCE000-C25C-641D-90C1-B99FE7CC52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const camera = new </a:t>
            </a:r>
            <a:r>
              <a:rPr lang="en-US" err="1">
                <a:ea typeface="+mn-lt"/>
                <a:cs typeface="+mn-lt"/>
              </a:rPr>
              <a:t>THREE.PerspectiveCamera</a:t>
            </a:r>
            <a:r>
              <a:rPr lang="en-US">
                <a:ea typeface="+mn-lt"/>
                <a:cs typeface="+mn-lt"/>
              </a:rPr>
              <a:t>( 75, </a:t>
            </a:r>
            <a:endParaRPr lang="en-US"/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                         </a:t>
            </a:r>
            <a:r>
              <a:rPr lang="en-US" err="1">
                <a:ea typeface="+mn-lt"/>
                <a:cs typeface="+mn-lt"/>
              </a:rPr>
              <a:t>window.innerWidth</a:t>
            </a:r>
            <a:r>
              <a:rPr lang="en-US">
                <a:ea typeface="+mn-lt"/>
                <a:cs typeface="+mn-lt"/>
              </a:rPr>
              <a:t> / </a:t>
            </a:r>
            <a:r>
              <a:rPr lang="en-US" err="1">
                <a:ea typeface="+mn-lt"/>
                <a:cs typeface="+mn-lt"/>
              </a:rPr>
              <a:t>window.innerHeight</a:t>
            </a:r>
            <a:r>
              <a:rPr lang="en-US">
                <a:ea typeface="+mn-lt"/>
                <a:cs typeface="+mn-lt"/>
              </a:rPr>
              <a:t>, 0.1, 1000 );</a:t>
            </a: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  <a:p>
            <a:pPr marL="0" indent="0">
              <a:buNone/>
            </a:pPr>
            <a:r>
              <a:rPr lang="en-US">
                <a:cs typeface="Calibri" panose="020F0502020204030204"/>
              </a:rPr>
              <a:t>Field of view: 75 degrees</a:t>
            </a: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  <a:p>
            <a:pPr marL="0" indent="0">
              <a:buNone/>
            </a:pPr>
            <a:r>
              <a:rPr lang="en-US">
                <a:cs typeface="Calibri" panose="020F0502020204030204"/>
              </a:rPr>
              <a:t>Aspect ratio: width/height</a:t>
            </a: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  <a:p>
            <a:pPr marL="0" indent="0">
              <a:buNone/>
            </a:pPr>
            <a:r>
              <a:rPr lang="en-US">
                <a:cs typeface="Calibri" panose="020F0502020204030204"/>
              </a:rPr>
              <a:t>0.1, 1000: Near, far clipping </a:t>
            </a: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FEDF4C6-031C-9D81-CF44-CD0DE5621C12}"/>
              </a:ext>
            </a:extLst>
          </p:cNvPr>
          <p:cNvGrpSpPr/>
          <p:nvPr/>
        </p:nvGrpSpPr>
        <p:grpSpPr>
          <a:xfrm>
            <a:off x="5690453" y="3581871"/>
            <a:ext cx="6403575" cy="1816971"/>
            <a:chOff x="3350024" y="2452478"/>
            <a:chExt cx="7165575" cy="1816971"/>
          </a:xfrm>
        </p:grpSpPr>
        <p:sp>
          <p:nvSpPr>
            <p:cNvPr id="5" name="Cylinder 4">
              <a:extLst>
                <a:ext uri="{FF2B5EF4-FFF2-40B4-BE49-F238E27FC236}">
                  <a16:creationId xmlns:a16="http://schemas.microsoft.com/office/drawing/2014/main" id="{35F65F1C-4A30-BD8B-14A0-6E5D78891556}"/>
                </a:ext>
              </a:extLst>
            </p:cNvPr>
            <p:cNvSpPr/>
            <p:nvPr/>
          </p:nvSpPr>
          <p:spPr>
            <a:xfrm rot="5400000">
              <a:off x="4019550" y="2834531"/>
              <a:ext cx="585107" cy="1047749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: Beveled 5">
              <a:extLst>
                <a:ext uri="{FF2B5EF4-FFF2-40B4-BE49-F238E27FC236}">
                  <a16:creationId xmlns:a16="http://schemas.microsoft.com/office/drawing/2014/main" id="{D59BE7E2-A91D-ECF4-65E9-92CE47B38826}"/>
                </a:ext>
              </a:extLst>
            </p:cNvPr>
            <p:cNvSpPr/>
            <p:nvPr/>
          </p:nvSpPr>
          <p:spPr>
            <a:xfrm>
              <a:off x="3350024" y="2832953"/>
              <a:ext cx="1047750" cy="1047750"/>
            </a:xfrm>
            <a:prstGeom prst="bevel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8" descr="Mountains and a lake">
              <a:extLst>
                <a:ext uri="{FF2B5EF4-FFF2-40B4-BE49-F238E27FC236}">
                  <a16:creationId xmlns:a16="http://schemas.microsoft.com/office/drawing/2014/main" id="{534F987B-E1AE-58AD-1E87-0D9922DBCBB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772400" y="2452478"/>
              <a:ext cx="2743199" cy="1816971"/>
            </a:xfrm>
            <a:prstGeom prst="rect">
              <a:avLst/>
            </a:prstGeom>
          </p:spPr>
        </p:pic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EA2AFA6A-1505-3031-964A-5D4E78D71597}"/>
                </a:ext>
              </a:extLst>
            </p:cNvPr>
            <p:cNvCxnSpPr/>
            <p:nvPr/>
          </p:nvCxnSpPr>
          <p:spPr>
            <a:xfrm flipV="1">
              <a:off x="4781550" y="2468336"/>
              <a:ext cx="2979963" cy="585107"/>
            </a:xfrm>
            <a:prstGeom prst="straightConnector1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20AF61F3-6552-DAF3-188F-D428174BE8A7}"/>
                </a:ext>
              </a:extLst>
            </p:cNvPr>
            <p:cNvCxnSpPr>
              <a:cxnSpLocks/>
            </p:cNvCxnSpPr>
            <p:nvPr/>
          </p:nvCxnSpPr>
          <p:spPr>
            <a:xfrm>
              <a:off x="4781549" y="3652157"/>
              <a:ext cx="3047998" cy="557893"/>
            </a:xfrm>
            <a:prstGeom prst="straightConnector1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80163064-EBBA-A472-7A1E-A163D9573AF0}"/>
              </a:ext>
            </a:extLst>
          </p:cNvPr>
          <p:cNvSpPr txBox="1"/>
          <p:nvPr/>
        </p:nvSpPr>
        <p:spPr>
          <a:xfrm>
            <a:off x="7606392" y="4259035"/>
            <a:ext cx="68443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75</a:t>
            </a:r>
            <a:r>
              <a:rPr lang="en-US" baseline="30000">
                <a:cs typeface="Calibri"/>
              </a:rPr>
              <a:t>o</a:t>
            </a:r>
            <a:r>
              <a:rPr lang="en-US">
                <a:cs typeface="Calibri"/>
              </a:rPr>
              <a:t> 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7646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C9391A-3537-1C7A-562C-621BC5D9E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3DoF or 6DoF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2CE65A-6250-8F91-C713-360CD71F9D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This content is protected and may not be shared, uploaded, or distributed</a:t>
            </a:r>
          </a:p>
        </p:txBody>
      </p:sp>
      <p:pic>
        <p:nvPicPr>
          <p:cNvPr id="5" name="Graphic 5" descr="User with solid fill">
            <a:extLst>
              <a:ext uri="{FF2B5EF4-FFF2-40B4-BE49-F238E27FC236}">
                <a16:creationId xmlns:a16="http://schemas.microsoft.com/office/drawing/2014/main" id="{124FA7C4-8C0E-4D52-6CF4-B0AAF02E6C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96100" y="2870200"/>
            <a:ext cx="914400" cy="914400"/>
          </a:xfrm>
          <a:prstGeom prst="rect">
            <a:avLst/>
          </a:prstGeom>
        </p:spPr>
      </p:pic>
      <p:pic>
        <p:nvPicPr>
          <p:cNvPr id="6" name="Graphic 6" descr="3d Glasses with solid fill">
            <a:extLst>
              <a:ext uri="{FF2B5EF4-FFF2-40B4-BE49-F238E27FC236}">
                <a16:creationId xmlns:a16="http://schemas.microsoft.com/office/drawing/2014/main" id="{4E7B4F9E-4DD3-1B33-5569-9D443627FF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441575" y="2974975"/>
            <a:ext cx="914400" cy="914400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9265938-5959-F544-F88C-6E27AD76AB2D}"/>
              </a:ext>
            </a:extLst>
          </p:cNvPr>
          <p:cNvCxnSpPr/>
          <p:nvPr/>
        </p:nvCxnSpPr>
        <p:spPr>
          <a:xfrm>
            <a:off x="2876550" y="2559050"/>
            <a:ext cx="38100" cy="1866900"/>
          </a:xfrm>
          <a:prstGeom prst="straightConnector1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94EB638-176C-7948-AB96-9DB9FD8C60BD}"/>
              </a:ext>
            </a:extLst>
          </p:cNvPr>
          <p:cNvCxnSpPr>
            <a:cxnSpLocks/>
          </p:cNvCxnSpPr>
          <p:nvPr/>
        </p:nvCxnSpPr>
        <p:spPr>
          <a:xfrm>
            <a:off x="1911350" y="3778249"/>
            <a:ext cx="2082800" cy="12700"/>
          </a:xfrm>
          <a:prstGeom prst="straightConnector1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63EB521-8846-CC51-E576-AB387FA3A56B}"/>
              </a:ext>
            </a:extLst>
          </p:cNvPr>
          <p:cNvCxnSpPr>
            <a:cxnSpLocks/>
          </p:cNvCxnSpPr>
          <p:nvPr/>
        </p:nvCxnSpPr>
        <p:spPr>
          <a:xfrm flipV="1">
            <a:off x="1873250" y="3028948"/>
            <a:ext cx="2171700" cy="1397000"/>
          </a:xfrm>
          <a:prstGeom prst="straightConnector1">
            <a:avLst/>
          </a:prstGeom>
          <a:ln>
            <a:solidFill>
              <a:srgbClr val="0070C0"/>
            </a:solidFill>
            <a:prstDash val="dash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A483D1E-A830-6A60-6AF8-198BA49618E1}"/>
              </a:ext>
            </a:extLst>
          </p:cNvPr>
          <p:cNvSpPr txBox="1"/>
          <p:nvPr/>
        </p:nvSpPr>
        <p:spPr>
          <a:xfrm>
            <a:off x="1625599" y="4851400"/>
            <a:ext cx="2416175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>
                <a:cs typeface="Calibri"/>
              </a:rPr>
              <a:t>Rotation in 3D</a:t>
            </a:r>
            <a:endParaRPr lang="en-US" sz="2400">
              <a:cs typeface="Calibri" panose="020F0502020204030204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BB76691-3C67-37BF-7792-7BB1D58924EF}"/>
              </a:ext>
            </a:extLst>
          </p:cNvPr>
          <p:cNvSpPr txBox="1"/>
          <p:nvPr/>
        </p:nvSpPr>
        <p:spPr>
          <a:xfrm>
            <a:off x="6375398" y="4851399"/>
            <a:ext cx="3076575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>
                <a:cs typeface="Calibri"/>
              </a:rPr>
              <a:t>Translation in 3D</a:t>
            </a:r>
            <a:endParaRPr lang="en-US" sz="2400">
              <a:cs typeface="Calibri" panose="020F0502020204030204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8598536-A595-5D4E-9D11-6FA9BB86DAF7}"/>
              </a:ext>
            </a:extLst>
          </p:cNvPr>
          <p:cNvCxnSpPr>
            <a:cxnSpLocks/>
          </p:cNvCxnSpPr>
          <p:nvPr/>
        </p:nvCxnSpPr>
        <p:spPr>
          <a:xfrm>
            <a:off x="7334250" y="2749549"/>
            <a:ext cx="38100" cy="1866900"/>
          </a:xfrm>
          <a:prstGeom prst="straightConnector1">
            <a:avLst/>
          </a:prstGeom>
          <a:ln>
            <a:headEnd type="triangle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222D473-FD09-56EA-F705-003E1180A02F}"/>
              </a:ext>
            </a:extLst>
          </p:cNvPr>
          <p:cNvCxnSpPr>
            <a:cxnSpLocks/>
          </p:cNvCxnSpPr>
          <p:nvPr/>
        </p:nvCxnSpPr>
        <p:spPr>
          <a:xfrm>
            <a:off x="6369050" y="3968748"/>
            <a:ext cx="2082800" cy="12700"/>
          </a:xfrm>
          <a:prstGeom prst="straightConnector1">
            <a:avLst/>
          </a:prstGeom>
          <a:ln>
            <a:headEnd type="triangle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3792B8F-D377-0888-6286-3EF84BF58103}"/>
              </a:ext>
            </a:extLst>
          </p:cNvPr>
          <p:cNvCxnSpPr>
            <a:cxnSpLocks/>
          </p:cNvCxnSpPr>
          <p:nvPr/>
        </p:nvCxnSpPr>
        <p:spPr>
          <a:xfrm flipV="1">
            <a:off x="6330949" y="3219447"/>
            <a:ext cx="2171700" cy="1397000"/>
          </a:xfrm>
          <a:prstGeom prst="straightConnector1">
            <a:avLst/>
          </a:prstGeom>
          <a:ln>
            <a:solidFill>
              <a:srgbClr val="0070C0"/>
            </a:solidFill>
            <a:prstDash val="dash"/>
            <a:headEnd type="non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2620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1D9D4-6030-20C0-453A-A0744C9F3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Perspective Camera()</a:t>
            </a:r>
            <a:endParaRPr lang="en-US" err="1">
              <a:ea typeface="+mj-lt"/>
              <a:cs typeface="+mj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A7A0E0-9F45-36F3-ABA1-689A96304A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r>
              <a:rPr lang="en-US">
                <a:ea typeface="+mn-lt"/>
                <a:cs typeface="+mn-lt"/>
              </a:rPr>
              <a:t>camera = new </a:t>
            </a:r>
            <a:r>
              <a:rPr lang="en-US" err="1">
                <a:ea typeface="+mn-lt"/>
                <a:cs typeface="+mn-lt"/>
              </a:rPr>
              <a:t>THREE.PerspectiveCamera</a:t>
            </a:r>
            <a:r>
              <a:rPr lang="en-US">
                <a:ea typeface="+mn-lt"/>
                <a:cs typeface="+mn-lt"/>
              </a:rPr>
              <a:t>(45, </a:t>
            </a:r>
            <a:endParaRPr lang="en-US"/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                                             </a:t>
            </a:r>
            <a:r>
              <a:rPr lang="en-US" err="1">
                <a:ea typeface="+mn-lt"/>
                <a:cs typeface="+mn-lt"/>
              </a:rPr>
              <a:t>window.innerWidth</a:t>
            </a:r>
            <a:r>
              <a:rPr lang="en-US">
                <a:ea typeface="+mn-lt"/>
                <a:cs typeface="+mn-lt"/>
              </a:rPr>
              <a:t> / </a:t>
            </a:r>
            <a:r>
              <a:rPr lang="en-US" err="1">
                <a:ea typeface="+mn-lt"/>
                <a:cs typeface="+mn-lt"/>
              </a:rPr>
              <a:t>window.innerHeight</a:t>
            </a:r>
            <a:r>
              <a:rPr lang="en-US">
                <a:ea typeface="+mn-lt"/>
                <a:cs typeface="+mn-lt"/>
              </a:rPr>
              <a:t>, </a:t>
            </a:r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                                             0.1, 1000);</a:t>
            </a:r>
            <a:endParaRPr lang="en-US">
              <a:cs typeface="Calibri"/>
            </a:endParaRPr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      // position and point the camera to the center</a:t>
            </a:r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      </a:t>
            </a:r>
            <a:r>
              <a:rPr lang="en-US" err="1">
                <a:ea typeface="+mn-lt"/>
                <a:cs typeface="+mn-lt"/>
              </a:rPr>
              <a:t>camera.position.x</a:t>
            </a:r>
            <a:r>
              <a:rPr lang="en-US">
                <a:ea typeface="+mn-lt"/>
                <a:cs typeface="+mn-lt"/>
              </a:rPr>
              <a:t> = 15;</a:t>
            </a:r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      </a:t>
            </a:r>
            <a:r>
              <a:rPr lang="en-US" err="1">
                <a:ea typeface="+mn-lt"/>
                <a:cs typeface="+mn-lt"/>
              </a:rPr>
              <a:t>camera.position.y</a:t>
            </a:r>
            <a:r>
              <a:rPr lang="en-US">
                <a:ea typeface="+mn-lt"/>
                <a:cs typeface="+mn-lt"/>
              </a:rPr>
              <a:t> = 16;</a:t>
            </a:r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      </a:t>
            </a:r>
            <a:r>
              <a:rPr lang="en-US" err="1">
                <a:ea typeface="+mn-lt"/>
                <a:cs typeface="+mn-lt"/>
              </a:rPr>
              <a:t>camera.position.z</a:t>
            </a:r>
            <a:r>
              <a:rPr lang="en-US">
                <a:ea typeface="+mn-lt"/>
                <a:cs typeface="+mn-lt"/>
              </a:rPr>
              <a:t> = 13;</a:t>
            </a: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      </a:t>
            </a:r>
            <a:r>
              <a:rPr lang="en-US" err="1">
                <a:ea typeface="+mn-lt"/>
                <a:cs typeface="+mn-lt"/>
              </a:rPr>
              <a:t>camera.lookAt</a:t>
            </a:r>
            <a:r>
              <a:rPr lang="en-US">
                <a:ea typeface="+mn-lt"/>
                <a:cs typeface="+mn-lt"/>
              </a:rPr>
              <a:t>(</a:t>
            </a:r>
            <a:r>
              <a:rPr lang="en-US" err="1">
                <a:solidFill>
                  <a:srgbClr val="FF0000"/>
                </a:solidFill>
                <a:ea typeface="+mn-lt"/>
                <a:cs typeface="+mn-lt"/>
              </a:rPr>
              <a:t>scene.position</a:t>
            </a:r>
            <a:r>
              <a:rPr lang="en-US">
                <a:ea typeface="+mn-lt"/>
                <a:cs typeface="+mn-lt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6966467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F1C76-DDF1-E6A0-07A3-A8C66B707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Rotation and orbit; camera &amp; lights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85701C-DE3A-5C2E-6FAE-7426A8EAFA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>
                <a:solidFill>
                  <a:srgbClr val="FF0000"/>
                </a:solidFill>
              </a:rPr>
              <a:t>a-earth-spin-and-orbit.</a:t>
            </a:r>
            <a:r>
              <a:rPr lang="en-US" dirty="0">
                <a:solidFill>
                  <a:srgbClr val="FF0000"/>
                </a:solidFill>
              </a:rPr>
              <a:t>html</a:t>
            </a:r>
          </a:p>
        </p:txBody>
      </p:sp>
    </p:spTree>
    <p:extLst>
      <p:ext uri="{BB962C8B-B14F-4D97-AF65-F5344CB8AC3E}">
        <p14:creationId xmlns:p14="http://schemas.microsoft.com/office/powerpoint/2010/main" val="30326277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CC53F79-2BE7-9D02-E76B-9170C74561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475" r="-1" b="-1"/>
          <a:stretch/>
        </p:blipFill>
        <p:spPr>
          <a:xfrm>
            <a:off x="1524" y="10"/>
            <a:ext cx="12188952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1796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5BE20-677D-4B4F-44B7-9A84D1548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  <a:ea typeface="Calibri Light"/>
                <a:cs typeface="Calibri Light"/>
              </a:rPr>
              <a:t>Learning plan</a:t>
            </a:r>
            <a:endParaRPr lang="en-US" dirty="0">
              <a:solidFill>
                <a:srgbClr val="0070C0"/>
              </a:solidFill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4CC263D-27AE-E86F-7091-6D2561F5BD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3114202"/>
              </p:ext>
            </p:extLst>
          </p:nvPr>
        </p:nvGraphicFramePr>
        <p:xfrm>
          <a:off x="680674" y="1691735"/>
          <a:ext cx="11128201" cy="38709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13444">
                  <a:extLst>
                    <a:ext uri="{9D8B030D-6E8A-4147-A177-3AD203B41FA5}">
                      <a16:colId xmlns:a16="http://schemas.microsoft.com/office/drawing/2014/main" val="1160588841"/>
                    </a:ext>
                  </a:extLst>
                </a:gridCol>
                <a:gridCol w="7014757">
                  <a:extLst>
                    <a:ext uri="{9D8B030D-6E8A-4147-A177-3AD203B41FA5}">
                      <a16:colId xmlns:a16="http://schemas.microsoft.com/office/drawing/2014/main" val="2091583440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fontAlgn="t"/>
                      <a:r>
                        <a:rPr lang="en-US" sz="2000" b="1" dirty="0">
                          <a:effectLst/>
                        </a:rPr>
                        <a:t>Introduction </a:t>
                      </a:r>
                      <a:endParaRPr lang="en-US" sz="2000" dirty="0"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 b="0" dirty="0">
                          <a:effectLst/>
                        </a:rPr>
                        <a:t>Overview – outline goals </a:t>
                      </a:r>
                      <a:endParaRPr lang="en-US" sz="2000" dirty="0">
                        <a:effectLst/>
                      </a:endParaRPr>
                    </a:p>
                    <a:p>
                      <a:pPr algn="l" rtl="0" fontAlgn="base"/>
                      <a:r>
                        <a:rPr lang="en-US" sz="2000" b="0" dirty="0">
                          <a:effectLst/>
                        </a:rPr>
                        <a:t>Setting up google cardboard with glitch.com system </a:t>
                      </a:r>
                      <a:endParaRPr lang="en-US" sz="2000" b="0" i="0" dirty="0">
                        <a:effectLst/>
                        <a:latin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325774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fontAlgn="t"/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</a:rPr>
                        <a:t>A-frame basics 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en-US" sz="2000" b="0" i="0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738537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fontAlgn="t"/>
                      <a:r>
                        <a:rPr lang="en-US" sz="2000" b="1" dirty="0">
                          <a:effectLst/>
                        </a:rPr>
                        <a:t>Foundations </a:t>
                      </a:r>
                      <a:endParaRPr lang="en-US" sz="2000" dirty="0"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en-US" sz="2000" dirty="0"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3296636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fontAlgn="t"/>
                      <a:r>
                        <a:rPr lang="en-US" sz="2000" b="1" dirty="0">
                          <a:solidFill>
                            <a:schemeClr val="bg1"/>
                          </a:solidFill>
                          <a:effectLst/>
                        </a:rPr>
                        <a:t>A-frame components</a:t>
                      </a:r>
                      <a:endParaRPr lang="en-US" sz="20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en-US" sz="20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969442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fontAlgn="t"/>
                      <a:r>
                        <a:rPr lang="en-US" sz="2000" b="1" dirty="0">
                          <a:effectLst/>
                        </a:rPr>
                        <a:t>Three.JS and A-frame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en-US" sz="2000" dirty="0"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14173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fontAlgn="t"/>
                      <a:r>
                        <a:rPr lang="en-US" sz="2000" b="1" dirty="0">
                          <a:effectLst/>
                        </a:rPr>
                        <a:t>Entity component architecture (ECA) </a:t>
                      </a:r>
                      <a:endParaRPr lang="en-US" sz="2000" dirty="0"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en-US" sz="2000" dirty="0"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368611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2000" b="1" dirty="0">
                          <a:effectLst/>
                        </a:rPr>
                        <a:t>A-frame and planets </a:t>
                      </a:r>
                      <a:endParaRPr lang="en-US" sz="2000" dirty="0"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9116892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fontAlgn="t"/>
                      <a:r>
                        <a:rPr lang="en-US" sz="2000" b="1" dirty="0">
                          <a:effectLst/>
                        </a:rPr>
                        <a:t>A-frame and animations </a:t>
                      </a:r>
                      <a:endParaRPr lang="en-US" sz="2000" dirty="0"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en-US" sz="2000" dirty="0"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0900500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fontAlgn="t"/>
                      <a:r>
                        <a:rPr lang="en-US" sz="2000" b="1" dirty="0">
                          <a:effectLst/>
                        </a:rPr>
                        <a:t>Conclusion </a:t>
                      </a:r>
                      <a:endParaRPr lang="en-US" sz="2000" dirty="0"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en-US" sz="2000" dirty="0"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329856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867317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32E1B-304C-70CA-4FE2-121036B45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  <a:ea typeface="Calibri Light"/>
                <a:cs typeface="Calibri Light"/>
              </a:rPr>
              <a:t>Outline</a:t>
            </a:r>
            <a:endParaRPr lang="en-US">
              <a:solidFill>
                <a:srgbClr val="0070C0"/>
              </a:solidFill>
              <a:ea typeface="Calibri Light"/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80D594-86CE-1ED4-994C-042A2971ED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>
                <a:ea typeface="Calibri" panose="020F0502020204030204"/>
                <a:cs typeface="Calibri" panose="020F0502020204030204"/>
              </a:rPr>
              <a:t>Light</a:t>
            </a:r>
          </a:p>
          <a:p>
            <a:pPr marL="0" indent="0">
              <a:buNone/>
            </a:pPr>
            <a:r>
              <a:rPr lang="en-US" dirty="0">
                <a:ea typeface="Calibri" panose="020F0502020204030204"/>
                <a:cs typeface="Calibri" panose="020F0502020204030204"/>
              </a:rPr>
              <a:t>	ambient</a:t>
            </a:r>
          </a:p>
          <a:p>
            <a:pPr marL="0" indent="0">
              <a:buNone/>
            </a:pPr>
            <a:r>
              <a:rPr lang="en-US" dirty="0">
                <a:ea typeface="Calibri" panose="020F0502020204030204"/>
                <a:cs typeface="Calibri" panose="020F0502020204030204"/>
              </a:rPr>
              <a:t>	directional</a:t>
            </a:r>
          </a:p>
          <a:p>
            <a:pPr marL="0" indent="0">
              <a:buNone/>
            </a:pPr>
            <a:endParaRPr lang="en-US" dirty="0">
              <a:ea typeface="Calibri" panose="020F0502020204030204"/>
              <a:cs typeface="Calibri" panose="020F0502020204030204"/>
            </a:endParaRPr>
          </a:p>
          <a:p>
            <a:pPr marL="0" indent="0">
              <a:buNone/>
            </a:pPr>
            <a:r>
              <a:rPr lang="en-US" dirty="0">
                <a:ea typeface="Calibri" panose="020F0502020204030204"/>
                <a:cs typeface="Calibri" panose="020F0502020204030204"/>
              </a:rPr>
              <a:t>Cameras</a:t>
            </a:r>
          </a:p>
          <a:p>
            <a:pPr marL="0" indent="0">
              <a:buNone/>
            </a:pPr>
            <a:r>
              <a:rPr lang="en-US" dirty="0">
                <a:ea typeface="Calibri" panose="020F0502020204030204"/>
                <a:cs typeface="Calibri" panose="020F0502020204030204"/>
              </a:rPr>
              <a:t>	Apertures</a:t>
            </a:r>
          </a:p>
          <a:p>
            <a:pPr marL="0" indent="0">
              <a:buNone/>
            </a:pPr>
            <a:r>
              <a:rPr lang="en-US" dirty="0">
                <a:ea typeface="Calibri" panose="020F0502020204030204"/>
                <a:cs typeface="Calibri" panose="020F0502020204030204"/>
              </a:rPr>
              <a:t>	Field of view</a:t>
            </a:r>
          </a:p>
          <a:p>
            <a:pPr marL="0" indent="0">
              <a:buNone/>
            </a:pPr>
            <a:r>
              <a:rPr lang="en-US" dirty="0">
                <a:ea typeface="Calibri" panose="020F0502020204030204"/>
                <a:cs typeface="Calibri" panose="020F0502020204030204"/>
              </a:rPr>
              <a:t>	</a:t>
            </a:r>
          </a:p>
          <a:p>
            <a:pPr marL="0" indent="0">
              <a:buNone/>
            </a:pPr>
            <a:endParaRPr lang="en-US" dirty="0">
              <a:ea typeface="Calibri" panose="020F0502020204030204"/>
              <a:cs typeface="Calibri" panose="020F0502020204030204"/>
            </a:endParaRPr>
          </a:p>
          <a:p>
            <a:pPr marL="0" indent="0">
              <a:buNone/>
            </a:pPr>
            <a:endParaRPr lang="en-US" dirty="0">
              <a:ea typeface="Calibri" panose="020F0502020204030204"/>
              <a:cs typeface="Calibri" panose="020F0502020204030204"/>
            </a:endParaRPr>
          </a:p>
          <a:p>
            <a:pPr marL="0" indent="0">
              <a:buNone/>
            </a:pPr>
            <a:endParaRPr lang="en-US" dirty="0">
              <a:ea typeface="Calibri" panose="020F0502020204030204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1697122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CF13F-90A4-2843-29AA-7ED5090647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Light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072E80-7FB8-BC4C-61AF-0EAD13EB35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98804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Ambient light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70C0"/>
                </a:solidFill>
              </a:rPr>
              <a:t>&lt;a-entity id="</a:t>
            </a:r>
            <a:r>
              <a:rPr lang="en-US" b="1" dirty="0" err="1">
                <a:solidFill>
                  <a:srgbClr val="0070C0"/>
                </a:solidFill>
              </a:rPr>
              <a:t>amb</a:t>
            </a:r>
            <a:r>
              <a:rPr lang="en-US" b="1" dirty="0">
                <a:solidFill>
                  <a:srgbClr val="0070C0"/>
                </a:solidFill>
              </a:rPr>
              <a:t>-light" light="type: ambient; intensity:1  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70C0"/>
                </a:solidFill>
              </a:rPr>
              <a:t>color:#BBBBBB; "&gt; &lt;/a-entity&gt;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Directional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b="1" dirty="0">
                <a:solidFill>
                  <a:srgbClr val="0070C0"/>
                </a:solidFill>
              </a:rPr>
              <a:t>&lt;a-entity light="type: directional; color:#BBBBBB; intensity: 1"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b="1" dirty="0">
                <a:solidFill>
                  <a:srgbClr val="0070C0"/>
                </a:solidFill>
              </a:rPr>
              <a:t>position=" 20 200 100"&gt;&lt;/a-entity&gt;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28355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E4E1B-0E9E-53BA-99ED-3D1EFD2C4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Cameras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DAE6CF-532A-5875-63A7-A67189A5C7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Default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0" i="0" dirty="0">
                <a:solidFill>
                  <a:srgbClr val="2973B7"/>
                </a:solidFill>
                <a:effectLst/>
                <a:latin typeface="Fira Mono" panose="020F0502020204030204" pitchFamily="49" charset="0"/>
              </a:rPr>
              <a:t>&lt;a-entity </a:t>
            </a:r>
            <a:r>
              <a:rPr lang="en-US" b="0" i="0" dirty="0">
                <a:solidFill>
                  <a:srgbClr val="E96900"/>
                </a:solidFill>
                <a:effectLst/>
                <a:latin typeface="Fira Mono" panose="020F0502020204030204" pitchFamily="49" charset="0"/>
              </a:rPr>
              <a:t>camera</a:t>
            </a:r>
            <a:r>
              <a:rPr lang="en-US" b="0" i="0" dirty="0">
                <a:solidFill>
                  <a:srgbClr val="2973B7"/>
                </a:solidFill>
                <a:effectLst/>
                <a:latin typeface="Fira Mono" panose="020F0502020204030204" pitchFamily="49" charset="0"/>
              </a:rPr>
              <a:t>=</a:t>
            </a:r>
            <a:r>
              <a:rPr lang="en-US" b="0" i="0" dirty="0">
                <a:solidFill>
                  <a:srgbClr val="44BB88"/>
                </a:solidFill>
                <a:effectLst/>
                <a:latin typeface="Fira Mono" panose="020F0502020204030204" pitchFamily="49" charset="0"/>
              </a:rPr>
              <a:t>"active: true"</a:t>
            </a:r>
            <a:r>
              <a:rPr lang="en-US" b="0" i="0" dirty="0">
                <a:solidFill>
                  <a:srgbClr val="2973B7"/>
                </a:solidFill>
                <a:effectLst/>
                <a:latin typeface="Fira Mono" panose="020F0502020204030204" pitchFamily="49" charset="0"/>
              </a:rPr>
              <a:t> </a:t>
            </a:r>
          </a:p>
          <a:p>
            <a:pPr marL="0" indent="0">
              <a:buNone/>
            </a:pPr>
            <a:r>
              <a:rPr lang="en-US" dirty="0">
                <a:solidFill>
                  <a:srgbClr val="2973B7"/>
                </a:solidFill>
                <a:latin typeface="Fira Mono" panose="020F0502020204030204" pitchFamily="49" charset="0"/>
              </a:rPr>
              <a:t>  </a:t>
            </a:r>
            <a:r>
              <a:rPr lang="en-US" b="0" i="0" dirty="0">
                <a:solidFill>
                  <a:srgbClr val="E96900"/>
                </a:solidFill>
                <a:effectLst/>
                <a:latin typeface="Fira Mono" panose="020F0502020204030204" pitchFamily="49" charset="0"/>
              </a:rPr>
              <a:t>look-controls</a:t>
            </a:r>
            <a:r>
              <a:rPr lang="en-US" b="0" i="0" dirty="0">
                <a:solidFill>
                  <a:srgbClr val="2973B7"/>
                </a:solidFill>
                <a:effectLst/>
                <a:latin typeface="Fira Mono" panose="020F0502020204030204" pitchFamily="49" charset="0"/>
              </a:rPr>
              <a:t> </a:t>
            </a:r>
            <a:r>
              <a:rPr lang="en-US" b="0" i="0" dirty="0" err="1">
                <a:solidFill>
                  <a:srgbClr val="E96900"/>
                </a:solidFill>
                <a:effectLst/>
                <a:latin typeface="Fira Mono" panose="020F0502020204030204" pitchFamily="49" charset="0"/>
              </a:rPr>
              <a:t>wasd</a:t>
            </a:r>
            <a:r>
              <a:rPr lang="en-US" b="0" i="0" dirty="0">
                <a:solidFill>
                  <a:srgbClr val="E96900"/>
                </a:solidFill>
                <a:effectLst/>
                <a:latin typeface="Fira Mono" panose="020F0502020204030204" pitchFamily="49" charset="0"/>
              </a:rPr>
              <a:t>-controls</a:t>
            </a:r>
            <a:r>
              <a:rPr lang="en-US" b="0" i="0" dirty="0">
                <a:solidFill>
                  <a:srgbClr val="2973B7"/>
                </a:solidFill>
                <a:effectLst/>
                <a:latin typeface="Fira Mono" panose="020F0502020204030204" pitchFamily="49" charset="0"/>
              </a:rPr>
              <a:t> </a:t>
            </a:r>
          </a:p>
          <a:p>
            <a:pPr marL="0" indent="0">
              <a:buNone/>
            </a:pPr>
            <a:r>
              <a:rPr lang="en-US" dirty="0">
                <a:solidFill>
                  <a:srgbClr val="2973B7"/>
                </a:solidFill>
                <a:latin typeface="Fira Mono" panose="020F0502020204030204" pitchFamily="49" charset="0"/>
              </a:rPr>
              <a:t>  </a:t>
            </a:r>
            <a:r>
              <a:rPr lang="en-US" b="0" i="0" dirty="0">
                <a:solidFill>
                  <a:srgbClr val="E96900"/>
                </a:solidFill>
                <a:effectLst/>
                <a:latin typeface="Fira Mono" panose="020F0502020204030204" pitchFamily="49" charset="0"/>
              </a:rPr>
              <a:t>position</a:t>
            </a:r>
            <a:r>
              <a:rPr lang="en-US" b="0" i="0" dirty="0">
                <a:solidFill>
                  <a:srgbClr val="2973B7"/>
                </a:solidFill>
                <a:effectLst/>
                <a:latin typeface="Fira Mono" panose="020F0502020204030204" pitchFamily="49" charset="0"/>
              </a:rPr>
              <a:t>=</a:t>
            </a:r>
            <a:r>
              <a:rPr lang="en-US" b="0" i="0" dirty="0">
                <a:solidFill>
                  <a:srgbClr val="44BB88"/>
                </a:solidFill>
                <a:effectLst/>
                <a:latin typeface="Fira Mono" panose="020F0502020204030204" pitchFamily="49" charset="0"/>
              </a:rPr>
              <a:t>"0 1.6 0"</a:t>
            </a:r>
            <a:r>
              <a:rPr lang="en-US" b="0" i="0" dirty="0">
                <a:solidFill>
                  <a:srgbClr val="2973B7"/>
                </a:solidFill>
                <a:effectLst/>
                <a:latin typeface="Fira Mono" panose="020F0502020204030204" pitchFamily="49" charset="0"/>
              </a:rPr>
              <a:t> </a:t>
            </a:r>
          </a:p>
          <a:p>
            <a:pPr marL="0" indent="0">
              <a:buNone/>
            </a:pPr>
            <a:r>
              <a:rPr lang="en-US" dirty="0">
                <a:solidFill>
                  <a:srgbClr val="2973B7"/>
                </a:solidFill>
                <a:latin typeface="Fira Mono" panose="020F0502020204030204" pitchFamily="49" charset="0"/>
              </a:rPr>
              <a:t>  </a:t>
            </a:r>
            <a:r>
              <a:rPr lang="en-US" b="0" i="0" dirty="0">
                <a:solidFill>
                  <a:srgbClr val="E96900"/>
                </a:solidFill>
                <a:effectLst/>
                <a:latin typeface="Fira Mono" panose="020F0502020204030204" pitchFamily="49" charset="0"/>
              </a:rPr>
              <a:t>data-</a:t>
            </a:r>
            <a:r>
              <a:rPr lang="en-US" b="0" i="0" dirty="0" err="1">
                <a:solidFill>
                  <a:srgbClr val="E96900"/>
                </a:solidFill>
                <a:effectLst/>
                <a:latin typeface="Fira Mono" panose="020F0502020204030204" pitchFamily="49" charset="0"/>
              </a:rPr>
              <a:t>aframe</a:t>
            </a:r>
            <a:r>
              <a:rPr lang="en-US" b="0" i="0" dirty="0">
                <a:solidFill>
                  <a:srgbClr val="E96900"/>
                </a:solidFill>
                <a:effectLst/>
                <a:latin typeface="Fira Mono" panose="020F0502020204030204" pitchFamily="49" charset="0"/>
              </a:rPr>
              <a:t>-default-camera</a:t>
            </a:r>
            <a:r>
              <a:rPr lang="en-US" b="0" i="0" dirty="0">
                <a:solidFill>
                  <a:srgbClr val="2973B7"/>
                </a:solidFill>
                <a:effectLst/>
                <a:latin typeface="Fira Mono" panose="020F0502020204030204" pitchFamily="49" charset="0"/>
              </a:rPr>
              <a:t>&gt;&lt;/a-entity&gt;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64487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FFF10-A6E5-7FD1-79A3-C439697BB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VR images / videos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C98E0B-F179-9CCA-D979-7C2CA7F539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360</a:t>
            </a:r>
            <a:r>
              <a:rPr lang="en-US" baseline="30000" dirty="0"/>
              <a:t>o</a:t>
            </a:r>
            <a:r>
              <a:rPr lang="en-US" dirty="0"/>
              <a:t> images / videos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Put in the camera’s perspective </a:t>
            </a:r>
          </a:p>
          <a:p>
            <a:pPr marL="0" indent="0">
              <a:buNone/>
            </a:pPr>
            <a:r>
              <a:rPr lang="en-US" dirty="0"/>
              <a:t>	Camera defaults to (0,</a:t>
            </a:r>
            <a:r>
              <a:rPr lang="en-US" dirty="0">
                <a:solidFill>
                  <a:srgbClr val="FF0000"/>
                </a:solidFill>
              </a:rPr>
              <a:t>1.6</a:t>
            </a:r>
            <a:r>
              <a:rPr lang="en-US" dirty="0"/>
              <a:t>,0)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Over Seattle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69275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EDB1D-7CE8-A5EB-B5A0-EB9B55947D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we see the camera?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7E18E-4B91-BA64-4778-5C914E407D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A-frame Inspector: </a:t>
            </a:r>
            <a:r>
              <a:rPr lang="en-US" dirty="0">
                <a:solidFill>
                  <a:schemeClr val="accent1"/>
                </a:solidFill>
              </a:rPr>
              <a:t>&lt;CTRL&gt;-&lt;ALT&gt;-I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20F77E-038B-E81B-0BF0-25289ACD11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9761" y="2996238"/>
            <a:ext cx="4305982" cy="3180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5463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061D0-C5B2-8876-90C7-3FCCA2EC6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A-camera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6E714D-CBA0-A158-1805-5308C00A90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it-IT" dirty="0"/>
              <a:t>&lt;a-scene&gt;</a:t>
            </a:r>
          </a:p>
          <a:p>
            <a:pPr marL="0" indent="0">
              <a:buNone/>
            </a:pPr>
            <a:r>
              <a:rPr lang="it-IT" dirty="0"/>
              <a:t>	&lt;a-camera position="0 -1.6 4.5"&gt;&lt;/a-camera&gt;</a:t>
            </a:r>
          </a:p>
          <a:p>
            <a:pPr marL="0" indent="0">
              <a:buNone/>
            </a:pPr>
            <a:r>
              <a:rPr lang="it-IT" dirty="0"/>
              <a:t>&lt;/a-scene&gt;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A9C46EE-DC1B-ABF3-1AAE-92F6E33090D6}"/>
              </a:ext>
            </a:extLst>
          </p:cNvPr>
          <p:cNvSpPr/>
          <p:nvPr/>
        </p:nvSpPr>
        <p:spPr>
          <a:xfrm>
            <a:off x="7414590" y="1441174"/>
            <a:ext cx="3329609" cy="9144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a-box-camera.html</a:t>
            </a:r>
          </a:p>
        </p:txBody>
      </p:sp>
    </p:spTree>
    <p:extLst>
      <p:ext uri="{BB962C8B-B14F-4D97-AF65-F5344CB8AC3E}">
        <p14:creationId xmlns:p14="http://schemas.microsoft.com/office/powerpoint/2010/main" val="40090855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D9B9E-CB44-8A5E-157C-29084C0A1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Camera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FCE000-C25C-641D-90C1-B99FE7CC52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cs typeface="Calibri" panose="020F0502020204030204"/>
              </a:rPr>
              <a:t>Scene</a:t>
            </a: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  <a:p>
            <a:pPr marL="0" indent="0">
              <a:buNone/>
            </a:pPr>
            <a:r>
              <a:rPr lang="en-US">
                <a:cs typeface="Calibri" panose="020F0502020204030204"/>
              </a:rPr>
              <a:t>Camera</a:t>
            </a: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  <a:p>
            <a:pPr marL="0" indent="0">
              <a:buNone/>
            </a:pPr>
            <a:r>
              <a:rPr lang="en-US">
                <a:cs typeface="Calibri" panose="020F0502020204030204"/>
              </a:rPr>
              <a:t>Renderer 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E75F89E-8C37-2C3D-0FDC-8F315822481D}"/>
              </a:ext>
            </a:extLst>
          </p:cNvPr>
          <p:cNvGrpSpPr/>
          <p:nvPr/>
        </p:nvGrpSpPr>
        <p:grpSpPr>
          <a:xfrm>
            <a:off x="3350024" y="2452478"/>
            <a:ext cx="7165575" cy="1816971"/>
            <a:chOff x="3350024" y="2452478"/>
            <a:chExt cx="7165575" cy="1816971"/>
          </a:xfrm>
        </p:grpSpPr>
        <p:sp>
          <p:nvSpPr>
            <p:cNvPr id="4" name="Cylinder 3">
              <a:extLst>
                <a:ext uri="{FF2B5EF4-FFF2-40B4-BE49-F238E27FC236}">
                  <a16:creationId xmlns:a16="http://schemas.microsoft.com/office/drawing/2014/main" id="{C8DE1178-6562-730A-4AE6-7056C0B8DB64}"/>
                </a:ext>
              </a:extLst>
            </p:cNvPr>
            <p:cNvSpPr/>
            <p:nvPr/>
          </p:nvSpPr>
          <p:spPr>
            <a:xfrm rot="5400000">
              <a:off x="4019550" y="2834531"/>
              <a:ext cx="585107" cy="1047749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: Beveled 6">
              <a:extLst>
                <a:ext uri="{FF2B5EF4-FFF2-40B4-BE49-F238E27FC236}">
                  <a16:creationId xmlns:a16="http://schemas.microsoft.com/office/drawing/2014/main" id="{77BDC5CE-238E-F523-87C1-5C18EDD81FD0}"/>
                </a:ext>
              </a:extLst>
            </p:cNvPr>
            <p:cNvSpPr/>
            <p:nvPr/>
          </p:nvSpPr>
          <p:spPr>
            <a:xfrm>
              <a:off x="3350024" y="2832953"/>
              <a:ext cx="1047750" cy="1047750"/>
            </a:xfrm>
            <a:prstGeom prst="bevel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8" descr="Mountains and a lake">
              <a:extLst>
                <a:ext uri="{FF2B5EF4-FFF2-40B4-BE49-F238E27FC236}">
                  <a16:creationId xmlns:a16="http://schemas.microsoft.com/office/drawing/2014/main" id="{8825A0C0-E404-4829-4E13-BDD1B343E1A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72400" y="2452478"/>
              <a:ext cx="2743199" cy="1816971"/>
            </a:xfrm>
            <a:prstGeom prst="rect">
              <a:avLst/>
            </a:prstGeom>
          </p:spPr>
        </p:pic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0EEE8955-4964-B409-E118-56EDD03FBA1E}"/>
                </a:ext>
              </a:extLst>
            </p:cNvPr>
            <p:cNvCxnSpPr/>
            <p:nvPr/>
          </p:nvCxnSpPr>
          <p:spPr>
            <a:xfrm flipV="1">
              <a:off x="4781550" y="2468336"/>
              <a:ext cx="2979963" cy="585107"/>
            </a:xfrm>
            <a:prstGeom prst="straightConnector1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AAECE64C-7D4A-C9CC-3321-3CEA5B7B9C61}"/>
                </a:ext>
              </a:extLst>
            </p:cNvPr>
            <p:cNvCxnSpPr>
              <a:cxnSpLocks/>
            </p:cNvCxnSpPr>
            <p:nvPr/>
          </p:nvCxnSpPr>
          <p:spPr>
            <a:xfrm>
              <a:off x="4781549" y="3652157"/>
              <a:ext cx="3047998" cy="557893"/>
            </a:xfrm>
            <a:prstGeom prst="straightConnector1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662120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866</TotalTime>
  <Words>394</Words>
  <Application>Microsoft Office PowerPoint</Application>
  <PresentationFormat>Widescreen</PresentationFormat>
  <Paragraphs>95</Paragraphs>
  <Slides>14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Meiryo</vt:lpstr>
      <vt:lpstr>Arial</vt:lpstr>
      <vt:lpstr>Calibri</vt:lpstr>
      <vt:lpstr>Calibri Light</vt:lpstr>
      <vt:lpstr>Fira Mono</vt:lpstr>
      <vt:lpstr>office theme</vt:lpstr>
      <vt:lpstr>AR/VR Workshop Cameras and lights</vt:lpstr>
      <vt:lpstr>Learning plan</vt:lpstr>
      <vt:lpstr>Outline</vt:lpstr>
      <vt:lpstr>Light</vt:lpstr>
      <vt:lpstr>Cameras</vt:lpstr>
      <vt:lpstr>VR images / videos</vt:lpstr>
      <vt:lpstr>How do we see the camera?</vt:lpstr>
      <vt:lpstr>A-camera</vt:lpstr>
      <vt:lpstr>Camera </vt:lpstr>
      <vt:lpstr>Perspective Camera</vt:lpstr>
      <vt:lpstr>3DoF or 6DoF</vt:lpstr>
      <vt:lpstr>Perspective Camera()</vt:lpstr>
      <vt:lpstr>Rotation and orbit; camera &amp; lights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Bradford, Phillip</dc:creator>
  <cp:lastModifiedBy>Bradford, Phillip</cp:lastModifiedBy>
  <cp:revision>173</cp:revision>
  <dcterms:created xsi:type="dcterms:W3CDTF">2023-10-08T23:58:23Z</dcterms:created>
  <dcterms:modified xsi:type="dcterms:W3CDTF">2024-06-19T21:31:20Z</dcterms:modified>
</cp:coreProperties>
</file>

<file path=docProps/thumbnail.jpeg>
</file>